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56" r:id="rId4"/>
    <p:sldId id="260" r:id="rId5"/>
  </p:sldIdLst>
  <p:sldSz cx="9906000" cy="6858000" type="A4"/>
  <p:notesSz cx="6797675" cy="9928225"/>
  <p:defaultTextStyle>
    <a:defPPr>
      <a:defRPr lang="ko-KR"/>
    </a:defPPr>
    <a:lvl1pPr marL="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2" autoAdjust="0"/>
    <p:restoredTop sz="94660"/>
  </p:normalViewPr>
  <p:slideViewPr>
    <p:cSldViewPr>
      <p:cViewPr varScale="1">
        <p:scale>
          <a:sx n="104" d="100"/>
          <a:sy n="104" d="100"/>
        </p:scale>
        <p:origin x="1458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4" cy="496579"/>
          </a:xfrm>
          <a:prstGeom prst="rect">
            <a:avLst/>
          </a:prstGeom>
        </p:spPr>
        <p:txBody>
          <a:bodyPr vert="horz" lIns="63770" tIns="31885" rIns="63770" bIns="31885" rtlCol="0"/>
          <a:lstStyle>
            <a:lvl1pPr algn="l">
              <a:defRPr sz="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8" y="1"/>
            <a:ext cx="2946133" cy="496579"/>
          </a:xfrm>
          <a:prstGeom prst="rect">
            <a:avLst/>
          </a:prstGeom>
        </p:spPr>
        <p:txBody>
          <a:bodyPr vert="horz" lIns="63770" tIns="31885" rIns="63770" bIns="31885" rtlCol="0"/>
          <a:lstStyle>
            <a:lvl1pPr algn="r">
              <a:defRPr sz="800"/>
            </a:lvl1pPr>
          </a:lstStyle>
          <a:p>
            <a:fld id="{9FBE9D10-BA04-4C74-BACB-E31E94C7F149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531"/>
            <a:ext cx="2946134" cy="495463"/>
          </a:xfrm>
          <a:prstGeom prst="rect">
            <a:avLst/>
          </a:prstGeom>
        </p:spPr>
        <p:txBody>
          <a:bodyPr vert="horz" lIns="63770" tIns="31885" rIns="63770" bIns="31885" rtlCol="0" anchor="b"/>
          <a:lstStyle>
            <a:lvl1pPr algn="l">
              <a:defRPr sz="8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8" y="9430531"/>
            <a:ext cx="2946133" cy="495463"/>
          </a:xfrm>
          <a:prstGeom prst="rect">
            <a:avLst/>
          </a:prstGeom>
        </p:spPr>
        <p:txBody>
          <a:bodyPr vert="horz" lIns="63770" tIns="31885" rIns="63770" bIns="31885" rtlCol="0" anchor="b"/>
          <a:lstStyle>
            <a:lvl1pPr algn="r">
              <a:defRPr sz="800"/>
            </a:lvl1pPr>
          </a:lstStyle>
          <a:p>
            <a:fld id="{977254E0-4520-4D8A-A731-F7F9BDE4D4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9054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134" cy="496579"/>
          </a:xfrm>
          <a:prstGeom prst="rect">
            <a:avLst/>
          </a:prstGeom>
        </p:spPr>
        <p:txBody>
          <a:bodyPr vert="horz" lIns="63770" tIns="31885" rIns="63770" bIns="31885" rtlCol="0"/>
          <a:lstStyle>
            <a:lvl1pPr algn="l">
              <a:defRPr sz="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6133" cy="496579"/>
          </a:xfrm>
          <a:prstGeom prst="rect">
            <a:avLst/>
          </a:prstGeom>
        </p:spPr>
        <p:txBody>
          <a:bodyPr vert="horz" lIns="63770" tIns="31885" rIns="63770" bIns="31885" rtlCol="0"/>
          <a:lstStyle>
            <a:lvl1pPr algn="r">
              <a:defRPr sz="800"/>
            </a:lvl1pPr>
          </a:lstStyle>
          <a:p>
            <a:fld id="{B0017321-2B08-4E7B-A3B1-B7CA80860737}" type="datetimeFigureOut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3770" tIns="31885" rIns="63770" bIns="3188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878" y="4715824"/>
            <a:ext cx="5437920" cy="4468092"/>
          </a:xfrm>
          <a:prstGeom prst="rect">
            <a:avLst/>
          </a:prstGeom>
        </p:spPr>
        <p:txBody>
          <a:bodyPr vert="horz" lIns="63770" tIns="31885" rIns="63770" bIns="3188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531"/>
            <a:ext cx="2946134" cy="495463"/>
          </a:xfrm>
          <a:prstGeom prst="rect">
            <a:avLst/>
          </a:prstGeom>
        </p:spPr>
        <p:txBody>
          <a:bodyPr vert="horz" lIns="63770" tIns="31885" rIns="63770" bIns="31885" rtlCol="0" anchor="b"/>
          <a:lstStyle>
            <a:lvl1pPr algn="l">
              <a:defRPr sz="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8" y="9430531"/>
            <a:ext cx="2946133" cy="495463"/>
          </a:xfrm>
          <a:prstGeom prst="rect">
            <a:avLst/>
          </a:prstGeom>
        </p:spPr>
        <p:txBody>
          <a:bodyPr vert="horz" lIns="63770" tIns="31885" rIns="63770" bIns="31885" rtlCol="0" anchor="b"/>
          <a:lstStyle>
            <a:lvl1pPr algn="r">
              <a:defRPr sz="800"/>
            </a:lvl1pPr>
          </a:lstStyle>
          <a:p>
            <a:fld id="{E46EA885-2383-455A-B6FA-EA7E52122D4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88970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42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97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6F67-14D9-46D3-82BE-88D221EF2DB1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695E3-2236-478E-82DE-196E1ED6F457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44C9-834A-413A-9075-00773C615A06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5A43-82C0-43DD-8B00-BC1174638755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7253-3DE5-4303-8CFE-635A17CDD2F2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99D89-D71E-4B5A-9345-6F270E0AB53C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1F9-8BA1-46A2-8E19-6BA45966A3A6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18685-3BAB-4F66-BB53-D9B38771EB7A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F661-81FE-42F7-A830-2287525E442A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2521-6FEE-46AF-B01F-917192AB7E65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55AD7-35E0-470C-B24F-18C3F6F68AD1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9B8E4-74EA-4C88-95E4-872FF1E778F7}" type="datetime1">
              <a:rPr lang="ko-KR" altLang="en-US" smtClean="0"/>
              <a:t>2018-10-30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06E44-2B1A-462C-89BA-4233C043C25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235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각 삼각형 20"/>
          <p:cNvSpPr/>
          <p:nvPr/>
        </p:nvSpPr>
        <p:spPr>
          <a:xfrm>
            <a:off x="1" y="-2121211"/>
            <a:ext cx="7309899" cy="8996799"/>
          </a:xfrm>
          <a:prstGeom prst="rtTriangle">
            <a:avLst/>
          </a:prstGeom>
          <a:solidFill>
            <a:schemeClr val="accent1">
              <a:lumMod val="20000"/>
              <a:lumOff val="8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9" name="평행 사변형 8"/>
          <p:cNvSpPr/>
          <p:nvPr/>
        </p:nvSpPr>
        <p:spPr>
          <a:xfrm>
            <a:off x="-1145315" y="3"/>
            <a:ext cx="5330214" cy="3671668"/>
          </a:xfrm>
          <a:prstGeom prst="parallelogram">
            <a:avLst>
              <a:gd name="adj" fmla="val 68590"/>
            </a:avLst>
          </a:prstGeom>
          <a:solidFill>
            <a:srgbClr val="019EEB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4" name="평행 사변형 3"/>
          <p:cNvSpPr/>
          <p:nvPr/>
        </p:nvSpPr>
        <p:spPr>
          <a:xfrm>
            <a:off x="5349242" y="2743201"/>
            <a:ext cx="5461220" cy="4114800"/>
          </a:xfrm>
          <a:prstGeom prst="parallelogram">
            <a:avLst>
              <a:gd name="adj" fmla="val 68418"/>
            </a:avLst>
          </a:prstGeom>
          <a:solidFill>
            <a:srgbClr val="019EEB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6" name="평행 사변형 5"/>
          <p:cNvSpPr/>
          <p:nvPr/>
        </p:nvSpPr>
        <p:spPr>
          <a:xfrm>
            <a:off x="8414272" y="2743201"/>
            <a:ext cx="3703321" cy="4114800"/>
          </a:xfrm>
          <a:prstGeom prst="parallelogram">
            <a:avLst>
              <a:gd name="adj" fmla="val 68740"/>
            </a:avLst>
          </a:prstGeom>
          <a:solidFill>
            <a:schemeClr val="accent1">
              <a:lumMod val="50000"/>
              <a:alpha val="7372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7" name="평행 사변형 6"/>
          <p:cNvSpPr/>
          <p:nvPr/>
        </p:nvSpPr>
        <p:spPr>
          <a:xfrm>
            <a:off x="7851736" y="685801"/>
            <a:ext cx="4011930" cy="4114800"/>
          </a:xfrm>
          <a:prstGeom prst="parallelogram">
            <a:avLst>
              <a:gd name="adj" fmla="val 57136"/>
            </a:avLst>
          </a:prstGeom>
          <a:solidFill>
            <a:schemeClr val="accent1">
              <a:lumMod val="20000"/>
              <a:lumOff val="8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8" name="평행 사변형 7"/>
          <p:cNvSpPr/>
          <p:nvPr/>
        </p:nvSpPr>
        <p:spPr>
          <a:xfrm>
            <a:off x="-1314447" y="1"/>
            <a:ext cx="5086348" cy="2335236"/>
          </a:xfrm>
          <a:prstGeom prst="parallelogram">
            <a:avLst>
              <a:gd name="adj" fmla="val 68590"/>
            </a:avLst>
          </a:prstGeom>
          <a:solidFill>
            <a:srgbClr val="0070C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8867889" y="402691"/>
            <a:ext cx="1139190" cy="2438984"/>
          </a:xfrm>
          <a:prstGeom prst="line">
            <a:avLst/>
          </a:prstGeom>
          <a:ln>
            <a:solidFill>
              <a:schemeClr val="accent1">
                <a:alpha val="2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8856460" y="529299"/>
            <a:ext cx="1150620" cy="2481187"/>
          </a:xfrm>
          <a:prstGeom prst="line">
            <a:avLst/>
          </a:prstGeom>
          <a:ln>
            <a:solidFill>
              <a:schemeClr val="accent1">
                <a:alpha val="2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각 삼각형 16"/>
          <p:cNvSpPr/>
          <p:nvPr/>
        </p:nvSpPr>
        <p:spPr>
          <a:xfrm>
            <a:off x="0" y="995294"/>
            <a:ext cx="2174556" cy="2676376"/>
          </a:xfrm>
          <a:prstGeom prst="rtTriangle">
            <a:avLst/>
          </a:prstGeom>
          <a:solidFill>
            <a:schemeClr val="accent1">
              <a:lumMod val="40000"/>
              <a:lumOff val="6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19" name="이등변 삼각형 18"/>
          <p:cNvSpPr/>
          <p:nvPr/>
        </p:nvSpPr>
        <p:spPr>
          <a:xfrm>
            <a:off x="5246371" y="4564270"/>
            <a:ext cx="3227871" cy="2512474"/>
          </a:xfrm>
          <a:custGeom>
            <a:avLst/>
            <a:gdLst>
              <a:gd name="connsiteX0" fmla="*/ 0 w 4613274"/>
              <a:gd name="connsiteY0" fmla="*/ 4048672 h 4048672"/>
              <a:gd name="connsiteX1" fmla="*/ 757776 w 4613274"/>
              <a:gd name="connsiteY1" fmla="*/ 0 h 4048672"/>
              <a:gd name="connsiteX2" fmla="*/ 4613274 w 4613274"/>
              <a:gd name="connsiteY2" fmla="*/ 4048672 h 4048672"/>
              <a:gd name="connsiteX3" fmla="*/ 0 w 4613274"/>
              <a:gd name="connsiteY3" fmla="*/ 4048672 h 4048672"/>
              <a:gd name="connsiteX0" fmla="*/ 0 w 4613274"/>
              <a:gd name="connsiteY0" fmla="*/ 2824782 h 2824782"/>
              <a:gd name="connsiteX1" fmla="*/ 1939462 w 4613274"/>
              <a:gd name="connsiteY1" fmla="*/ 0 h 2824782"/>
              <a:gd name="connsiteX2" fmla="*/ 4613274 w 4613274"/>
              <a:gd name="connsiteY2" fmla="*/ 2824782 h 2824782"/>
              <a:gd name="connsiteX3" fmla="*/ 0 w 4613274"/>
              <a:gd name="connsiteY3" fmla="*/ 2824782 h 282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3274" h="2824782">
                <a:moveTo>
                  <a:pt x="0" y="2824782"/>
                </a:moveTo>
                <a:lnTo>
                  <a:pt x="1939462" y="0"/>
                </a:lnTo>
                <a:lnTo>
                  <a:pt x="4613274" y="2824782"/>
                </a:lnTo>
                <a:lnTo>
                  <a:pt x="0" y="2824782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4"/>
          <p:cNvGrpSpPr/>
          <p:nvPr/>
        </p:nvGrpSpPr>
        <p:grpSpPr>
          <a:xfrm>
            <a:off x="-119098" y="2143117"/>
            <a:ext cx="9906000" cy="2416898"/>
            <a:chOff x="118751" y="2469817"/>
            <a:chExt cx="12801600" cy="3383657"/>
          </a:xfrm>
        </p:grpSpPr>
        <p:sp>
          <p:nvSpPr>
            <p:cNvPr id="22" name="TextBox 21"/>
            <p:cNvSpPr txBox="1"/>
            <p:nvPr/>
          </p:nvSpPr>
          <p:spPr>
            <a:xfrm>
              <a:off x="118751" y="2469817"/>
              <a:ext cx="12801600" cy="3383657"/>
            </a:xfrm>
            <a:prstGeom prst="rect">
              <a:avLst/>
            </a:prstGeom>
            <a:noFill/>
          </p:spPr>
          <p:txBody>
            <a:bodyPr wrap="square" lIns="107524" tIns="53762" rIns="107524" bIns="53762" rtlCol="0">
              <a:spAutoFit/>
            </a:bodyPr>
            <a:lstStyle/>
            <a:p>
              <a:pPr algn="ctr"/>
              <a:r>
                <a:rPr lang="ko-KR" altLang="en-US" sz="4900" dirty="0">
                  <a:ln>
                    <a:solidFill>
                      <a:schemeClr val="tx1">
                        <a:alpha val="15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배달의민족 한나" pitchFamily="18" charset="-127"/>
                  <a:ea typeface="배달의민족 한나" pitchFamily="18" charset="-127"/>
                </a:rPr>
                <a:t>         화성상공회의소</a:t>
              </a:r>
              <a:endParaRPr lang="en-US" altLang="ko-KR" sz="4900" dirty="0">
                <a:ln>
                  <a:solidFill>
                    <a:schemeClr val="tx1">
                      <a:alpha val="15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endParaRPr>
            </a:p>
            <a:p>
              <a:pPr algn="ctr"/>
              <a:r>
                <a:rPr lang="en-US" altLang="ko-KR" sz="5200" dirty="0">
                  <a:ln>
                    <a:solidFill>
                      <a:schemeClr val="tx1">
                        <a:alpha val="15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배달의민족 한나" pitchFamily="18" charset="-127"/>
                  <a:ea typeface="배달의민족 한나" pitchFamily="18" charset="-127"/>
                </a:rPr>
                <a:t>2018</a:t>
              </a:r>
              <a:r>
                <a:rPr lang="en-US" altLang="ko-KR" sz="4900" dirty="0">
                  <a:ln>
                    <a:solidFill>
                      <a:schemeClr val="tx1">
                        <a:alpha val="15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배달의민족 한나" pitchFamily="18" charset="-127"/>
                  <a:ea typeface="배달의민족 한나" pitchFamily="18" charset="-127"/>
                </a:rPr>
                <a:t> </a:t>
              </a:r>
            </a:p>
            <a:p>
              <a:pPr algn="ctr"/>
              <a:r>
                <a:rPr lang="ko-KR" altLang="en-US" sz="4900" dirty="0">
                  <a:ln>
                    <a:solidFill>
                      <a:schemeClr val="tx1">
                        <a:alpha val="15000"/>
                      </a:schemeClr>
                    </a:solidFill>
                  </a:ln>
                  <a:solidFill>
                    <a:schemeClr val="accent1">
                      <a:lumMod val="50000"/>
                    </a:schemeClr>
                  </a:solidFill>
                  <a:latin typeface="배달의민족 한나" pitchFamily="18" charset="-127"/>
                  <a:ea typeface="배달의민족 한나" pitchFamily="18" charset="-127"/>
                </a:rPr>
                <a:t>   연간 행사교육일정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89182" y="2500434"/>
              <a:ext cx="1322201" cy="813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48611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평행 사변형 4"/>
          <p:cNvSpPr/>
          <p:nvPr/>
        </p:nvSpPr>
        <p:spPr>
          <a:xfrm>
            <a:off x="-1292764" y="2"/>
            <a:ext cx="2188845" cy="933898"/>
          </a:xfrm>
          <a:prstGeom prst="parallelogram">
            <a:avLst>
              <a:gd name="adj" fmla="val 41596"/>
            </a:avLst>
          </a:prstGeom>
          <a:solidFill>
            <a:srgbClr val="00B0F0">
              <a:alpha val="6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12" name="직각 삼각형 11"/>
          <p:cNvSpPr/>
          <p:nvPr/>
        </p:nvSpPr>
        <p:spPr>
          <a:xfrm rot="16200000">
            <a:off x="8601807" y="5553807"/>
            <a:ext cx="977706" cy="1630681"/>
          </a:xfrm>
          <a:prstGeom prst="rtTriangle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14" name="이등변 삼각형 13"/>
          <p:cNvSpPr/>
          <p:nvPr/>
        </p:nvSpPr>
        <p:spPr>
          <a:xfrm>
            <a:off x="6972299" y="6006907"/>
            <a:ext cx="2480313" cy="851095"/>
          </a:xfrm>
          <a:prstGeom prst="triangle">
            <a:avLst/>
          </a:prstGeom>
          <a:solidFill>
            <a:schemeClr val="accent1">
              <a:lumMod val="40000"/>
              <a:lumOff val="60000"/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17" name="평행 사변형 16"/>
          <p:cNvSpPr/>
          <p:nvPr/>
        </p:nvSpPr>
        <p:spPr>
          <a:xfrm>
            <a:off x="-2423161" y="2"/>
            <a:ext cx="4895964" cy="313898"/>
          </a:xfrm>
          <a:prstGeom prst="parallelogram">
            <a:avLst>
              <a:gd name="adj" fmla="val 38243"/>
            </a:avLst>
          </a:prstGeom>
          <a:solidFill>
            <a:schemeClr val="accent1">
              <a:lumMod val="40000"/>
              <a:lumOff val="6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18" name="직각 삼각형 17"/>
          <p:cNvSpPr/>
          <p:nvPr/>
        </p:nvSpPr>
        <p:spPr>
          <a:xfrm flipV="1">
            <a:off x="-1091909" y="933899"/>
            <a:ext cx="1703070" cy="1463040"/>
          </a:xfrm>
          <a:prstGeom prst="rtTriangle">
            <a:avLst/>
          </a:prstGeom>
          <a:solidFill>
            <a:schemeClr val="accent1">
              <a:lumMod val="40000"/>
              <a:lumOff val="60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34" tIns="40218" rIns="80434" bIns="40218"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-15552" y="3717032"/>
            <a:ext cx="9906000" cy="2354475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인재경영은 경영혁신과 더불어 우리 산업계가 글로벌 리더로 가는데 가장 중요한 요소입니다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핵심인재 발굴을 위한 인재경영과 창조경영의 해답은 교육을 통해 창조적 인재를 육성하는데 있습니다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화성상공회의소는 기업의 인재양성 및 경영혁신을 위한 행사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 </a:t>
            </a: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및 교육을 지원하고 있습니다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기업실무와 지역특성을 반영한 맞춤형 교육을 개발하여 기업발전과 인재육성에 힘쓰겠습니다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endParaRPr lang="en-US" altLang="ko-KR" sz="1600" dirty="0">
              <a:solidFill>
                <a:schemeClr val="accent1">
                  <a:lumMod val="50000"/>
                </a:schemeClr>
              </a:solidFill>
              <a:latin typeface="배달의민족 한나" pitchFamily="18" charset="-127"/>
              <a:ea typeface="배달의민족 한나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감사합니다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7221" y="1364592"/>
            <a:ext cx="9906000" cy="1200312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Education is the best provision for the journey to old age</a:t>
            </a:r>
            <a:r>
              <a:rPr lang="en-US" altLang="ko-KR" sz="1600" dirty="0">
                <a:solidFill>
                  <a:schemeClr val="accent1">
                    <a:lumMod val="50000"/>
                  </a:schemeClr>
                </a:solidFill>
                <a:latin typeface="배달의민족 한나" pitchFamily="18" charset="-127"/>
                <a:ea typeface="배달의민족 한나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교육은 노후의 최선책이다</a:t>
            </a:r>
            <a:r>
              <a:rPr lang="en-US" altLang="ko-KR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1600" dirty="0">
                <a:solidFill>
                  <a:srgbClr val="FF33CC"/>
                </a:solidFill>
                <a:latin typeface="배달의민족 한나" pitchFamily="18" charset="-127"/>
                <a:ea typeface="배달의민족 한나" pitchFamily="18" charset="-127"/>
              </a:rPr>
              <a:t>아리스토텔레스</a:t>
            </a:r>
            <a:r>
              <a:rPr lang="en-US" altLang="ko-KR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(Aristoteles, BC 384 ~ BC 322, </a:t>
            </a:r>
            <a:r>
              <a:rPr lang="ko-KR" altLang="en-US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그리스 철학자</a:t>
            </a:r>
            <a:r>
              <a:rPr lang="en-US" altLang="ko-KR" sz="1600" dirty="0">
                <a:solidFill>
                  <a:srgbClr val="002060"/>
                </a:solidFill>
                <a:latin typeface="배달의민족 한나" pitchFamily="18" charset="-127"/>
                <a:ea typeface="배달의민족 한나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44087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1238224" y="-27917"/>
            <a:ext cx="7584334" cy="465230"/>
            <a:chOff x="1142976" y="-36626"/>
            <a:chExt cx="7000924" cy="465230"/>
          </a:xfrm>
        </p:grpSpPr>
        <p:sp>
          <p:nvSpPr>
            <p:cNvPr id="6" name="양쪽 모서리가 둥근 사각형 5"/>
            <p:cNvSpPr/>
            <p:nvPr/>
          </p:nvSpPr>
          <p:spPr>
            <a:xfrm rot="10800000">
              <a:off x="1142976" y="0"/>
              <a:ext cx="7000924" cy="42860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양쪽 모서리가 둥근 사각형 6"/>
            <p:cNvSpPr/>
            <p:nvPr/>
          </p:nvSpPr>
          <p:spPr>
            <a:xfrm rot="10800000">
              <a:off x="1196993" y="-36626"/>
              <a:ext cx="6901595" cy="402501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547789" y="0"/>
            <a:ext cx="6965205" cy="477038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ko-KR" altLang="en-US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화성상공회의소 </a:t>
            </a:r>
            <a:r>
              <a:rPr lang="en-US" altLang="ko-KR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2018 </a:t>
            </a:r>
            <a:r>
              <a:rPr lang="ko-KR" altLang="en-US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연간 행사교육일정표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7126592" y="6436813"/>
            <a:ext cx="2654031" cy="232547"/>
            <a:chOff x="1142976" y="-36626"/>
            <a:chExt cx="7000924" cy="465230"/>
          </a:xfrm>
        </p:grpSpPr>
        <p:sp>
          <p:nvSpPr>
            <p:cNvPr id="11" name="양쪽 모서리가 둥근 사각형 10"/>
            <p:cNvSpPr/>
            <p:nvPr/>
          </p:nvSpPr>
          <p:spPr>
            <a:xfrm rot="10800000">
              <a:off x="1142976" y="0"/>
              <a:ext cx="7000924" cy="428604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양쪽 모서리가 둥근 사각형 11"/>
            <p:cNvSpPr/>
            <p:nvPr/>
          </p:nvSpPr>
          <p:spPr>
            <a:xfrm rot="10800000">
              <a:off x="1196993" y="-36626"/>
              <a:ext cx="6901595" cy="402501"/>
            </a:xfrm>
            <a:prstGeom prst="round2SameRect">
              <a:avLst>
                <a:gd name="adj1" fmla="val 50000"/>
                <a:gd name="adj2" fmla="val 0"/>
              </a:avLst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041232" y="6422021"/>
            <a:ext cx="2749346" cy="230816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ko-KR" altLang="en-US" sz="900" b="1" dirty="0">
                <a:solidFill>
                  <a:schemeClr val="bg1"/>
                </a:solidFill>
              </a:rPr>
              <a:t>기타 문의사항 </a:t>
            </a:r>
            <a:r>
              <a:rPr lang="en-US" altLang="ko-KR" sz="900" b="1" dirty="0">
                <a:solidFill>
                  <a:schemeClr val="bg1"/>
                </a:solidFill>
              </a:rPr>
              <a:t>: </a:t>
            </a:r>
            <a:r>
              <a:rPr lang="ko-KR" altLang="en-US" sz="900" b="1" dirty="0">
                <a:solidFill>
                  <a:schemeClr val="bg1"/>
                </a:solidFill>
              </a:rPr>
              <a:t>☎ </a:t>
            </a:r>
            <a:r>
              <a:rPr lang="en-US" altLang="ko-KR" sz="900" b="1" dirty="0">
                <a:solidFill>
                  <a:schemeClr val="bg1"/>
                </a:solidFill>
              </a:rPr>
              <a:t>031-350-7930~2 </a:t>
            </a:r>
            <a:r>
              <a:rPr lang="ko-KR" altLang="en-US" sz="900" b="1" dirty="0">
                <a:solidFill>
                  <a:schemeClr val="bg1"/>
                </a:solidFill>
              </a:rPr>
              <a:t>교육사업팀</a:t>
            </a:r>
          </a:p>
        </p:txBody>
      </p:sp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BA93C326-F558-42A7-A672-48222FF73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143718"/>
              </p:ext>
            </p:extLst>
          </p:nvPr>
        </p:nvGraphicFramePr>
        <p:xfrm>
          <a:off x="200473" y="444386"/>
          <a:ext cx="9562975" cy="5997230"/>
        </p:xfrm>
        <a:graphic>
          <a:graphicData uri="http://schemas.openxmlformats.org/drawingml/2006/table">
            <a:tbl>
              <a:tblPr/>
              <a:tblGrid>
                <a:gridCol w="639056">
                  <a:extLst>
                    <a:ext uri="{9D8B030D-6E8A-4147-A177-3AD203B41FA5}">
                      <a16:colId xmlns:a16="http://schemas.microsoft.com/office/drawing/2014/main" val="2268222640"/>
                    </a:ext>
                  </a:extLst>
                </a:gridCol>
                <a:gridCol w="2414212">
                  <a:extLst>
                    <a:ext uri="{9D8B030D-6E8A-4147-A177-3AD203B41FA5}">
                      <a16:colId xmlns:a16="http://schemas.microsoft.com/office/drawing/2014/main" val="411422932"/>
                    </a:ext>
                  </a:extLst>
                </a:gridCol>
                <a:gridCol w="1158571">
                  <a:extLst>
                    <a:ext uri="{9D8B030D-6E8A-4147-A177-3AD203B41FA5}">
                      <a16:colId xmlns:a16="http://schemas.microsoft.com/office/drawing/2014/main" val="2688260669"/>
                    </a:ext>
                  </a:extLst>
                </a:gridCol>
                <a:gridCol w="395257">
                  <a:extLst>
                    <a:ext uri="{9D8B030D-6E8A-4147-A177-3AD203B41FA5}">
                      <a16:colId xmlns:a16="http://schemas.microsoft.com/office/drawing/2014/main" val="285942836"/>
                    </a:ext>
                  </a:extLst>
                </a:gridCol>
                <a:gridCol w="393323">
                  <a:extLst>
                    <a:ext uri="{9D8B030D-6E8A-4147-A177-3AD203B41FA5}">
                      <a16:colId xmlns:a16="http://schemas.microsoft.com/office/drawing/2014/main" val="488284109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1838843376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3884764243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1671815267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3278868182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2109205778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2363078163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516172940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2820796997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3895759095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2982587342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3379760477"/>
                    </a:ext>
                  </a:extLst>
                </a:gridCol>
                <a:gridCol w="380213">
                  <a:extLst>
                    <a:ext uri="{9D8B030D-6E8A-4147-A177-3AD203B41FA5}">
                      <a16:colId xmlns:a16="http://schemas.microsoft.com/office/drawing/2014/main" val="937258395"/>
                    </a:ext>
                  </a:extLst>
                </a:gridCol>
              </a:tblGrid>
              <a:tr h="21791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분류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과정명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교육시간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구분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5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6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9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11</a:t>
                      </a:r>
                      <a:r>
                        <a:rPr lang="ko-KR" alt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12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월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A9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749040"/>
                  </a:ext>
                </a:extLst>
              </a:tr>
              <a:tr h="1359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설명회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중소기업 시책설명회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중소기업벤처기업부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079606"/>
                  </a:ext>
                </a:extLst>
              </a:tr>
              <a:tr h="13593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공통역량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비즈니스 예절교육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경기도기술학교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17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8140676"/>
                  </a:ext>
                </a:extLst>
              </a:tr>
              <a:tr h="165551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인사노무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포괄임금제 지침에 따른 기업 대응 실무교육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611592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2018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최저임금 인상에 따른 기업 대응 전략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김관민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17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717791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출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퇴근 산재 인정에 따른 기업 대응 실무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현일섭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24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0869075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인사노무</a:t>
                      </a:r>
                      <a:r>
                        <a:rPr lang="en-US" altLang="ko-KR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연차휴가 확대</a:t>
                      </a:r>
                      <a:r>
                        <a:rPr lang="en-US" altLang="ko-KR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) </a:t>
                      </a: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정책 관련 기업이슈 대응 실무교육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김관민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780098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인사노무</a:t>
                      </a:r>
                      <a:r>
                        <a:rPr lang="en-US" altLang="ko-KR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최저임금 및 근로시간 단축</a:t>
                      </a:r>
                      <a:r>
                        <a:rPr lang="en-US" altLang="ko-KR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) </a:t>
                      </a:r>
                      <a:r>
                        <a:rPr lang="ko-KR" altLang="en-US" sz="900" b="0" i="0" u="none" strike="noStrike" kern="1200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정책 관련 기업이슈 대응 실무교육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79591"/>
                  </a:ext>
                </a:extLst>
              </a:tr>
              <a:tr h="4726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중견기업을 위한 인사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 실무자 아카데미</a:t>
                      </a:r>
                      <a:b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</a:b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주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/6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주 과정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)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구건서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노무사</a:t>
                      </a:r>
                      <a:b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</a:br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김관민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  <a:b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</a:br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현일섭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42H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3.14~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4.18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spc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9.6~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 spc="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10.18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8036565"/>
                  </a:ext>
                </a:extLst>
              </a:tr>
              <a:tr h="2384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중견기업을 위한 급여관리 실무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노무사</a:t>
                      </a:r>
                      <a:b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</a:br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현일섭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28~29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771583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근로계약서 및 취업규칙 작성 실무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김관민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15~16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441774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2019 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최저임금 인상에 따른 기업 대응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김관민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83469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연말정산실무교육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 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7,14,19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38399"/>
                  </a:ext>
                </a:extLst>
              </a:tr>
              <a:tr h="13593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세무회계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법인결산과 세무조정 실무교육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김겸순 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비환급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1~2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701281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개정세법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문병무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회계사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17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676625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손익분기점 분석과 제품원가 계산 실무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문병무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회계사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24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23250"/>
                  </a:ext>
                </a:extLst>
              </a:tr>
              <a:tr h="2676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중소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·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중견기업을 위한 세무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·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회계 실무자 아카데미</a:t>
                      </a:r>
                      <a:endParaRPr lang="en-US" altLang="ko-KR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  <a:p>
                      <a:pPr algn="ctr" fontAlgn="base" latinLnBrk="0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주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/6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주 과정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)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김겸순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세무사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김경하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세무</a:t>
                      </a:r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노무사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42H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10.24~</a:t>
                      </a:r>
                    </a:p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11.28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46966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거래관련 물품청구 및 미수금 채권 회수 실무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정현호 소장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19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832159"/>
                  </a:ext>
                </a:extLst>
              </a:tr>
              <a:tr h="13593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산업안전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산재예방요율제 사업주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안전보건공단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8,15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12,19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10,17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7,14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12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23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6,13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11,18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636588"/>
                  </a:ext>
                </a:extLst>
              </a:tr>
              <a:tr h="165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위험성평가 담당자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한국안전기술협회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27~28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26~27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21~22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19~20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4~5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1~2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777137"/>
                  </a:ext>
                </a:extLst>
              </a:tr>
              <a:tr h="137471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생산품질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돈버는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 기업을 만드는 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3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정 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5S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대한상공회의소 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19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033882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중견기업을 위한 생산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품질관리 핵심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변성호 교수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8~9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034503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중소기업 품질관리 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/ 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검사업무 실무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대한상공회의소 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26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573714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중소기업을 위한 스마트제조 추진 방법론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대한상공회의소 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29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537822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기업의 가치를 높여주는 품질경영과 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ISO 9001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한국품질진흥원</a:t>
                      </a:r>
                      <a:r>
                        <a:rPr lang="en-US" altLang="ko-KR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(KSQ)</a:t>
                      </a:r>
                      <a:endParaRPr lang="ko-KR" altLang="en-US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8H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3775888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QC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도구를 활용한 기업의 제안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·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분임조 운영 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변성호 교수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23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2414478"/>
                  </a:ext>
                </a:extLst>
              </a:tr>
              <a:tr h="1433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차산업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화성 관내 기업을 위한 스마트 공장 구축 전략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스마트공장추진단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21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19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942607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화성 관내 기업을 위한 자동차산업 미래 예측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자동차부품구원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30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536795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스마트워킹을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 위한 스마트폰 활용법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장동익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 교수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트렌드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30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792664"/>
                  </a:ext>
                </a:extLst>
              </a:tr>
              <a:tr h="13593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OA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PPT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경기도기술학교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18~19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691616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엑셀교육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경기도기술학교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21~22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492904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한글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&amp;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워드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경기도기술학교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8H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15~16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769619"/>
                  </a:ext>
                </a:extLst>
              </a:tr>
              <a:tr h="157786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기타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톤미만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 지게차 면허취득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한양직업전문학교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환급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7~8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7~8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4~5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30~31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4~5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5~6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spc="-15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10.31~11.1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14~15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1834343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제약업체를 위한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GMP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일반 교육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GMP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전문강사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14~16H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비환급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22~23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5~6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490993"/>
                  </a:ext>
                </a:extLst>
              </a:tr>
              <a:tr h="16555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ase" latinLnBrk="0"/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환경기술인 담당자 법정교육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(</a:t>
                      </a: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대기</a:t>
                      </a:r>
                      <a:r>
                        <a:rPr lang="en-US" altLang="ko-K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)</a:t>
                      </a:r>
                      <a:endParaRPr lang="ko-KR" altLang="en-US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  <a:cs typeface="+mn-cs"/>
                      </a:endParaRPr>
                    </a:p>
                  </a:txBody>
                  <a:tcPr marL="4360" marR="4360" marT="4360" marB="0" anchor="ctr"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환경보전협회 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비환급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22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5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11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8018590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  <a:cs typeface="+mn-cs"/>
                        </a:rPr>
                        <a:t>환경기술인 담당자 법정교육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(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소음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·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진동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)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환경보전협회 강사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6H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비환급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16, 24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　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633796"/>
                  </a:ext>
                </a:extLst>
              </a:tr>
              <a:tr h="13593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235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중소기업 회생절차 및 지원사업 설명회</a:t>
                      </a:r>
                      <a:endParaRPr lang="en-US" altLang="ko-KR" sz="9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수원지방법원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2H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무료</a:t>
                      </a: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배달의민족 한나" panose="02020603020101020101" pitchFamily="18" charset="-127"/>
                          <a:ea typeface="배달의민족 한나" panose="02020603020101020101" pitchFamily="18" charset="-127"/>
                        </a:rPr>
                        <a:t>9</a:t>
                      </a: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배달의민족 한나" panose="02020603020101020101" pitchFamily="18" charset="-127"/>
                        <a:ea typeface="배달의민족 한나" panose="02020603020101020101" pitchFamily="18" charset="-127"/>
                      </a:endParaRPr>
                    </a:p>
                  </a:txBody>
                  <a:tcPr marL="4360" marR="4360" marT="4360" marB="0" anchor="ctr">
                    <a:lnL w="635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40766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F9026CA-F690-4E9C-879C-4C565B7D66C4}"/>
              </a:ext>
            </a:extLst>
          </p:cNvPr>
          <p:cNvSpPr txBox="1"/>
          <p:nvPr/>
        </p:nvSpPr>
        <p:spPr>
          <a:xfrm>
            <a:off x="-87561" y="6381328"/>
            <a:ext cx="7128789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en-US" altLang="ko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※ </a:t>
            </a:r>
            <a:r>
              <a:rPr lang="ko-KR" altLang="en-US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교육 일정 및 강사진은 변경될 수 있으며</a:t>
            </a:r>
            <a:r>
              <a:rPr lang="en-US" altLang="ko-KR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, </a:t>
            </a:r>
            <a:r>
              <a:rPr lang="ko-KR" altLang="en-US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최신 정보는</a:t>
            </a:r>
            <a:r>
              <a:rPr lang="en-US" altLang="ko-KR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[</a:t>
            </a:r>
            <a:r>
              <a:rPr lang="ko-KR" altLang="en-US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화성상공회의소 홈페이지</a:t>
            </a:r>
            <a:r>
              <a:rPr lang="en-US" altLang="ko-KR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]-[</a:t>
            </a:r>
            <a:r>
              <a:rPr lang="ko-KR" altLang="en-US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공지사항</a:t>
            </a:r>
            <a:r>
              <a:rPr lang="en-US" altLang="ko-KR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]-[2018</a:t>
            </a:r>
            <a:r>
              <a:rPr lang="ko-KR" altLang="en-US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년 교육일정</a:t>
            </a:r>
            <a:r>
              <a:rPr lang="en-US" altLang="ko-KR" sz="1000" u="sng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]</a:t>
            </a:r>
            <a:r>
              <a:rPr lang="ko-KR" altLang="en-US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을 참고해주시기 바랍니다</a:t>
            </a:r>
            <a:r>
              <a:rPr lang="en-US" altLang="ko-KR" sz="1000" dirty="0">
                <a:solidFill>
                  <a:srgbClr val="000000"/>
                </a:solidFill>
                <a:latin typeface="배달의민족 한나" panose="02020603020101020101" pitchFamily="18" charset="-127"/>
                <a:ea typeface="배달의민족 한나" panose="02020603020101020101" pitchFamily="18" charset="-127"/>
              </a:rPr>
              <a:t>.</a:t>
            </a:r>
            <a:endParaRPr lang="ko-KR" altLang="en-US" sz="1000" dirty="0">
              <a:solidFill>
                <a:srgbClr val="000000"/>
              </a:solidFill>
              <a:latin typeface="배달의민족 한나" panose="02020603020101020101" pitchFamily="18" charset="-127"/>
              <a:ea typeface="배달의민족 한나" panose="02020603020101020101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47789" y="0"/>
            <a:ext cx="6965205" cy="477038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pPr algn="ctr"/>
            <a:r>
              <a:rPr lang="ko-KR" altLang="en-US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화성상공회의소 </a:t>
            </a:r>
            <a:r>
              <a:rPr lang="en-US" altLang="ko-KR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2017 </a:t>
            </a:r>
            <a:r>
              <a:rPr lang="ko-KR" altLang="en-US" sz="2500" dirty="0">
                <a:solidFill>
                  <a:schemeClr val="bg1"/>
                </a:solidFill>
                <a:latin typeface="배달의민족 한나" pitchFamily="18" charset="-127"/>
                <a:ea typeface="배달의민족 한나" pitchFamily="18" charset="-127"/>
              </a:rPr>
              <a:t>연간 행사교육일정표</a:t>
            </a:r>
          </a:p>
        </p:txBody>
      </p:sp>
      <p:pic>
        <p:nvPicPr>
          <p:cNvPr id="1026" name="Picture 2" descr="C:\Users\user-2\Desktop\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933417" y="2852936"/>
            <a:ext cx="2039164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7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593</Words>
  <Application>Microsoft Office PowerPoint</Application>
  <PresentationFormat>A4 용지(210x297mm)</PresentationFormat>
  <Paragraphs>514</Paragraphs>
  <Slides>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배달의민족 한나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Registered User</dc:creator>
  <cp:lastModifiedBy>조수웅</cp:lastModifiedBy>
  <cp:revision>87</cp:revision>
  <cp:lastPrinted>2017-12-28T01:50:05Z</cp:lastPrinted>
  <dcterms:created xsi:type="dcterms:W3CDTF">2017-03-16T00:09:30Z</dcterms:created>
  <dcterms:modified xsi:type="dcterms:W3CDTF">2018-10-29T23:40:47Z</dcterms:modified>
</cp:coreProperties>
</file>